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64" r:id="rId6"/>
    <p:sldId id="257" r:id="rId7"/>
    <p:sldId id="258" r:id="rId8"/>
    <p:sldId id="259" r:id="rId9"/>
    <p:sldId id="260" r:id="rId10"/>
    <p:sldId id="261" r:id="rId11"/>
    <p:sldId id="262" r:id="rId12"/>
    <p:sldId id="265" r:id="rId13"/>
    <p:sldId id="263" r:id="rId14"/>
  </p:sldIdLst>
  <p:sldSz cx="18288000" cy="10287000"/>
  <p:notesSz cx="6858000" cy="9144000"/>
  <p:embeddedFontLst>
    <p:embeddedFont>
      <p:font typeface="Copperplate Gothic 32 AB" panose="020B0604020202020204" charset="0"/>
      <p:regular r:id="rId15"/>
    </p:embeddedFont>
    <p:embeddedFont>
      <p:font typeface="ITC Franklin Gothic LT" panose="020B0604020202020204" charset="0"/>
      <p:regular r:id="rId16"/>
    </p:embeddedFont>
    <p:embeddedFont>
      <p:font typeface="ITC Franklin Gothic LT Semi-Bold" panose="020B0604020202020204" charset="0"/>
      <p:regular r:id="rId17"/>
      <p:bold r:id="rId18"/>
    </p:embeddedFont>
    <p:embeddedFont>
      <p:font typeface="PT Serif" panose="020A0603040505020204" pitchFamily="18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41604-A90B-0CB7-C261-A625AD6D03C7}" v="423" dt="2026-06-22T03:29:37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4643" autoAdjust="0"/>
  </p:normalViewPr>
  <p:slideViewPr>
    <p:cSldViewPr>
      <p:cViewPr varScale="1">
        <p:scale>
          <a:sx n="92" d="100"/>
          <a:sy n="92" d="100"/>
        </p:scale>
        <p:origin x="176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8.fntdata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zxcc1wgy4M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2746" y="2208300"/>
            <a:ext cx="11669048" cy="5605497"/>
          </a:xfrm>
          <a:custGeom>
            <a:avLst/>
            <a:gdLst/>
            <a:ahLst/>
            <a:cxnLst/>
            <a:rect l="l" t="t" r="r" b="b"/>
            <a:pathLst>
              <a:path w="11669048" h="5605497">
                <a:moveTo>
                  <a:pt x="0" y="0"/>
                </a:moveTo>
                <a:lnTo>
                  <a:pt x="11669047" y="0"/>
                </a:lnTo>
                <a:lnTo>
                  <a:pt x="11669047" y="5605497"/>
                </a:lnTo>
                <a:lnTo>
                  <a:pt x="0" y="56054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700" t="-54958" r="-45301" b="-4996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001793" y="-184354"/>
            <a:ext cx="7677701" cy="11184367"/>
            <a:chOff x="0" y="0"/>
            <a:chExt cx="2022111" cy="29456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22110" cy="2945677"/>
            </a:xfrm>
            <a:custGeom>
              <a:avLst/>
              <a:gdLst/>
              <a:ahLst/>
              <a:cxnLst/>
              <a:rect l="l" t="t" r="r" b="b"/>
              <a:pathLst>
                <a:path w="2022110" h="2945677">
                  <a:moveTo>
                    <a:pt x="0" y="0"/>
                  </a:moveTo>
                  <a:lnTo>
                    <a:pt x="2022110" y="0"/>
                  </a:lnTo>
                  <a:lnTo>
                    <a:pt x="2022110" y="2945677"/>
                  </a:lnTo>
                  <a:lnTo>
                    <a:pt x="0" y="2945677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022111" cy="3021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79295">
            <a:off x="12197692" y="1178278"/>
            <a:ext cx="5749156" cy="7665541"/>
          </a:xfrm>
          <a:custGeom>
            <a:avLst/>
            <a:gdLst/>
            <a:ahLst/>
            <a:cxnLst/>
            <a:rect l="l" t="t" r="r" b="b"/>
            <a:pathLst>
              <a:path w="5749156" h="7665541">
                <a:moveTo>
                  <a:pt x="0" y="0"/>
                </a:moveTo>
                <a:lnTo>
                  <a:pt x="5749156" y="0"/>
                </a:lnTo>
                <a:lnTo>
                  <a:pt x="5749156" y="7665541"/>
                </a:lnTo>
                <a:lnTo>
                  <a:pt x="0" y="76655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30631" y="8165302"/>
            <a:ext cx="19682622" cy="3086100"/>
            <a:chOff x="0" y="0"/>
            <a:chExt cx="51839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83901" cy="812800"/>
            </a:xfrm>
            <a:custGeom>
              <a:avLst/>
              <a:gdLst/>
              <a:ahLst/>
              <a:cxnLst/>
              <a:rect l="l" t="t" r="r" b="b"/>
              <a:pathLst>
                <a:path w="5183901" h="812800">
                  <a:moveTo>
                    <a:pt x="0" y="0"/>
                  </a:moveTo>
                  <a:lnTo>
                    <a:pt x="5183901" y="0"/>
                  </a:lnTo>
                  <a:lnTo>
                    <a:pt x="518390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51839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717187" y="8483811"/>
            <a:ext cx="11301259" cy="1548979"/>
            <a:chOff x="0" y="0"/>
            <a:chExt cx="15068345" cy="2065305"/>
          </a:xfrm>
        </p:grpSpPr>
        <p:grpSp>
          <p:nvGrpSpPr>
            <p:cNvPr id="6" name="Group 6"/>
            <p:cNvGrpSpPr/>
            <p:nvPr/>
          </p:nvGrpSpPr>
          <p:grpSpPr>
            <a:xfrm>
              <a:off x="1920259" y="0"/>
              <a:ext cx="11110028" cy="2065305"/>
              <a:chOff x="0" y="0"/>
              <a:chExt cx="2194573" cy="40796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94573" cy="407961"/>
              </a:xfrm>
              <a:custGeom>
                <a:avLst/>
                <a:gdLst/>
                <a:ahLst/>
                <a:cxnLst/>
                <a:rect l="l" t="t" r="r" b="b"/>
                <a:pathLst>
                  <a:path w="2194573" h="407961">
                    <a:moveTo>
                      <a:pt x="47385" y="0"/>
                    </a:moveTo>
                    <a:lnTo>
                      <a:pt x="2147188" y="0"/>
                    </a:lnTo>
                    <a:cubicBezTo>
                      <a:pt x="2159756" y="0"/>
                      <a:pt x="2171808" y="4992"/>
                      <a:pt x="2180695" y="13879"/>
                    </a:cubicBezTo>
                    <a:cubicBezTo>
                      <a:pt x="2189581" y="22765"/>
                      <a:pt x="2194573" y="34818"/>
                      <a:pt x="2194573" y="47385"/>
                    </a:cubicBezTo>
                    <a:lnTo>
                      <a:pt x="2194573" y="360576"/>
                    </a:lnTo>
                    <a:cubicBezTo>
                      <a:pt x="2194573" y="373144"/>
                      <a:pt x="2189581" y="385196"/>
                      <a:pt x="2180695" y="394083"/>
                    </a:cubicBezTo>
                    <a:cubicBezTo>
                      <a:pt x="2171808" y="402969"/>
                      <a:pt x="2159756" y="407961"/>
                      <a:pt x="2147188" y="407961"/>
                    </a:cubicBezTo>
                    <a:lnTo>
                      <a:pt x="47385" y="407961"/>
                    </a:lnTo>
                    <a:cubicBezTo>
                      <a:pt x="34818" y="407961"/>
                      <a:pt x="22765" y="402969"/>
                      <a:pt x="13879" y="394083"/>
                    </a:cubicBezTo>
                    <a:cubicBezTo>
                      <a:pt x="4992" y="385196"/>
                      <a:pt x="0" y="373144"/>
                      <a:pt x="0" y="360576"/>
                    </a:cubicBezTo>
                    <a:lnTo>
                      <a:pt x="0" y="47385"/>
                    </a:lnTo>
                    <a:cubicBezTo>
                      <a:pt x="0" y="34818"/>
                      <a:pt x="4992" y="22765"/>
                      <a:pt x="13879" y="13879"/>
                    </a:cubicBezTo>
                    <a:cubicBezTo>
                      <a:pt x="22765" y="4992"/>
                      <a:pt x="34818" y="0"/>
                      <a:pt x="4738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76200"/>
                <a:ext cx="2194573" cy="4841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43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0" y="218825"/>
              <a:ext cx="15068345" cy="1846479"/>
            </a:xfrm>
            <a:custGeom>
              <a:avLst/>
              <a:gdLst/>
              <a:ahLst/>
              <a:cxnLst/>
              <a:rect l="l" t="t" r="r" b="b"/>
              <a:pathLst>
                <a:path w="15068345" h="1846479">
                  <a:moveTo>
                    <a:pt x="0" y="0"/>
                  </a:moveTo>
                  <a:lnTo>
                    <a:pt x="15068345" y="0"/>
                  </a:lnTo>
                  <a:lnTo>
                    <a:pt x="15068345" y="1846480"/>
                  </a:lnTo>
                  <a:lnTo>
                    <a:pt x="0" y="1846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83230" b="-1758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>
            <a:off x="-430631" y="7543104"/>
            <a:ext cx="2864660" cy="3708298"/>
          </a:xfrm>
          <a:custGeom>
            <a:avLst/>
            <a:gdLst/>
            <a:ahLst/>
            <a:cxnLst/>
            <a:rect l="l" t="t" r="r" b="b"/>
            <a:pathLst>
              <a:path w="2864660" h="3708298">
                <a:moveTo>
                  <a:pt x="0" y="0"/>
                </a:moveTo>
                <a:lnTo>
                  <a:pt x="2864660" y="0"/>
                </a:lnTo>
                <a:lnTo>
                  <a:pt x="2864660" y="3708298"/>
                </a:lnTo>
                <a:lnTo>
                  <a:pt x="0" y="3708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351213" y="2633073"/>
            <a:ext cx="9585573" cy="1926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96"/>
              </a:lnSpc>
            </a:pPr>
            <a:r>
              <a:rPr lang="en-US" sz="10140">
                <a:solidFill>
                  <a:srgbClr val="91140D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Questions?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62060" y="8455140"/>
            <a:ext cx="5424013" cy="1501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0"/>
              </a:lnSpc>
            </a:pPr>
            <a:r>
              <a:rPr lang="en-US" sz="2764">
                <a:solidFill>
                  <a:srgbClr val="FFFFFF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Southeastern American Indian Cancer Health Equity Partnership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3">
            <a:extLst>
              <a:ext uri="{FF2B5EF4-FFF2-40B4-BE49-F238E27FC236}">
                <a16:creationId xmlns:a16="http://schemas.microsoft.com/office/drawing/2014/main" id="{5735680F-1079-31BC-DFE2-329B80D4AC7A}"/>
              </a:ext>
            </a:extLst>
          </p:cNvPr>
          <p:cNvSpPr/>
          <p:nvPr/>
        </p:nvSpPr>
        <p:spPr>
          <a:xfrm>
            <a:off x="-299778" y="-712"/>
            <a:ext cx="20871288" cy="3086100"/>
          </a:xfrm>
          <a:custGeom>
            <a:avLst/>
            <a:gdLst/>
            <a:ahLst/>
            <a:cxnLst/>
            <a:rect l="l" t="t" r="r" b="b"/>
            <a:pathLst>
              <a:path w="5496965" h="812800">
                <a:moveTo>
                  <a:pt x="0" y="0"/>
                </a:moveTo>
                <a:lnTo>
                  <a:pt x="5496965" y="0"/>
                </a:lnTo>
                <a:lnTo>
                  <a:pt x="5496965" y="812800"/>
                </a:lnTo>
                <a:lnTo>
                  <a:pt x="0" y="812800"/>
                </a:lnTo>
                <a:close/>
              </a:path>
            </a:pathLst>
          </a:custGeom>
          <a:solidFill>
            <a:srgbClr val="008184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8685854" y="6004250"/>
            <a:ext cx="4286250" cy="428625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9515" r="-38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685854" y="1628028"/>
            <a:ext cx="4286250" cy="428625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t="-21119" b="-1221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680621" y="1628028"/>
            <a:ext cx="4286250" cy="428625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458" b="-2899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685118" y="6004250"/>
            <a:ext cx="4286250" cy="428625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1427" t="-20704" r="-8718" b="-2947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513678" y="201518"/>
            <a:ext cx="5260643" cy="1157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93"/>
              </a:lnSpc>
            </a:pPr>
            <a:r>
              <a:rPr lang="en-US" sz="8800">
                <a:solidFill>
                  <a:schemeClr val="bg1"/>
                </a:solidFill>
                <a:latin typeface="PT Serif"/>
                <a:ea typeface="PT Serif"/>
                <a:cs typeface="PT Serif"/>
                <a:sym typeface="PT Serif"/>
              </a:rPr>
              <a:t>My</a:t>
            </a:r>
            <a:r>
              <a:rPr lang="en-US" sz="8800" dirty="0">
                <a:solidFill>
                  <a:srgbClr val="000000"/>
                </a:solidFill>
                <a:latin typeface="PT Serif"/>
                <a:ea typeface="PT Serif"/>
                <a:cs typeface="PT Serif"/>
                <a:sym typeface="PT Serif"/>
              </a:rPr>
              <a:t> </a:t>
            </a:r>
            <a:r>
              <a:rPr lang="en-US" sz="8800">
                <a:solidFill>
                  <a:schemeClr val="bg1"/>
                </a:solidFill>
                <a:latin typeface="PT Serif"/>
                <a:ea typeface="PT Serif"/>
                <a:cs typeface="PT Serif"/>
                <a:sym typeface="PT Serif"/>
              </a:rPr>
              <a:t>People</a:t>
            </a:r>
          </a:p>
        </p:txBody>
      </p:sp>
      <p:pic>
        <p:nvPicPr>
          <p:cNvPr id="14" name="Picture 13" descr="May be an image of horse">
            <a:extLst>
              <a:ext uri="{FF2B5EF4-FFF2-40B4-BE49-F238E27FC236}">
                <a16:creationId xmlns:a16="http://schemas.microsoft.com/office/drawing/2014/main" id="{5A18B87C-603D-6628-0428-67E596856F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815" r="14595" b="8346"/>
          <a:stretch>
            <a:fillRect/>
          </a:stretch>
        </p:blipFill>
        <p:spPr>
          <a:xfrm>
            <a:off x="365304" y="2572065"/>
            <a:ext cx="7606902" cy="657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50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05316" cy="10423576"/>
            <a:chOff x="0" y="0"/>
            <a:chExt cx="370124" cy="27453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124" cy="2745304"/>
            </a:xfrm>
            <a:custGeom>
              <a:avLst/>
              <a:gdLst/>
              <a:ahLst/>
              <a:cxnLst/>
              <a:rect l="l" t="t" r="r" b="b"/>
              <a:pathLst>
                <a:path w="370124" h="2745304">
                  <a:moveTo>
                    <a:pt x="0" y="0"/>
                  </a:moveTo>
                  <a:lnTo>
                    <a:pt x="370124" y="0"/>
                  </a:lnTo>
                  <a:lnTo>
                    <a:pt x="370124" y="2745304"/>
                  </a:lnTo>
                  <a:lnTo>
                    <a:pt x="0" y="2745304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370124" cy="28215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80503" y="0"/>
            <a:ext cx="1405316" cy="10423576"/>
            <a:chOff x="0" y="0"/>
            <a:chExt cx="370124" cy="27453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0124" cy="2745304"/>
            </a:xfrm>
            <a:custGeom>
              <a:avLst/>
              <a:gdLst/>
              <a:ahLst/>
              <a:cxnLst/>
              <a:rect l="l" t="t" r="r" b="b"/>
              <a:pathLst>
                <a:path w="370124" h="2745304">
                  <a:moveTo>
                    <a:pt x="0" y="0"/>
                  </a:moveTo>
                  <a:lnTo>
                    <a:pt x="370124" y="0"/>
                  </a:lnTo>
                  <a:lnTo>
                    <a:pt x="370124" y="2745304"/>
                  </a:lnTo>
                  <a:lnTo>
                    <a:pt x="0" y="2745304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370124" cy="28215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265205" y="2743973"/>
            <a:ext cx="9757589" cy="5913967"/>
          </a:xfrm>
          <a:custGeom>
            <a:avLst/>
            <a:gdLst/>
            <a:ahLst/>
            <a:cxnLst/>
            <a:rect l="l" t="t" r="r" b="b"/>
            <a:pathLst>
              <a:path w="9757589" h="5913967">
                <a:moveTo>
                  <a:pt x="0" y="0"/>
                </a:moveTo>
                <a:lnTo>
                  <a:pt x="9757590" y="0"/>
                </a:lnTo>
                <a:lnTo>
                  <a:pt x="9757590" y="5913967"/>
                </a:lnTo>
                <a:lnTo>
                  <a:pt x="0" y="591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779222" y="227849"/>
            <a:ext cx="10729556" cy="1596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64"/>
              </a:lnSpc>
            </a:pPr>
            <a:r>
              <a:rPr lang="en-US" sz="8403">
                <a:solidFill>
                  <a:srgbClr val="91140D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What is SAICEP?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29247" y="1709859"/>
            <a:ext cx="13565303" cy="1034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1"/>
              </a:lnSpc>
            </a:pPr>
            <a:r>
              <a:rPr lang="en-US" sz="2786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SAICEP is a unique collaboration by the Comprehensive Cancer Centers at Atrium Health Wake Forest Baptist, Duke Cancer Institute, and UNC Lineberger.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35253" y="8684260"/>
            <a:ext cx="12753292" cy="103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91140D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Mission: To understand and address the cancer-related health needs of American Indian communities in our catchment areas and beyond.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2704" y="0"/>
            <a:ext cx="15502592" cy="10287000"/>
          </a:xfrm>
          <a:custGeom>
            <a:avLst/>
            <a:gdLst/>
            <a:ahLst/>
            <a:cxnLst/>
            <a:rect l="l" t="t" r="r" b="b"/>
            <a:pathLst>
              <a:path w="15502592" h="10287000">
                <a:moveTo>
                  <a:pt x="0" y="0"/>
                </a:moveTo>
                <a:lnTo>
                  <a:pt x="15502592" y="0"/>
                </a:lnTo>
                <a:lnTo>
                  <a:pt x="1550259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022" t="-48602" r="-45185" b="-1772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3728" y="-48737"/>
            <a:ext cx="20871288" cy="3086100"/>
            <a:chOff x="0" y="0"/>
            <a:chExt cx="549696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6965" cy="812800"/>
            </a:xfrm>
            <a:custGeom>
              <a:avLst/>
              <a:gdLst/>
              <a:ahLst/>
              <a:cxnLst/>
              <a:rect l="l" t="t" r="r" b="b"/>
              <a:pathLst>
                <a:path w="5496965" h="812800">
                  <a:moveTo>
                    <a:pt x="0" y="0"/>
                  </a:moveTo>
                  <a:lnTo>
                    <a:pt x="5496965" y="0"/>
                  </a:lnTo>
                  <a:lnTo>
                    <a:pt x="54969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5496965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259665" y="172703"/>
            <a:ext cx="2864660" cy="2864660"/>
          </a:xfrm>
          <a:custGeom>
            <a:avLst/>
            <a:gdLst/>
            <a:ahLst/>
            <a:cxnLst/>
            <a:rect l="l" t="t" r="r" b="b"/>
            <a:pathLst>
              <a:path w="2864660" h="2864660">
                <a:moveTo>
                  <a:pt x="0" y="0"/>
                </a:moveTo>
                <a:lnTo>
                  <a:pt x="2864660" y="0"/>
                </a:lnTo>
                <a:lnTo>
                  <a:pt x="2864660" y="2864660"/>
                </a:lnTo>
                <a:lnTo>
                  <a:pt x="0" y="2864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724" b="-147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7626" y="276543"/>
            <a:ext cx="15212039" cy="1639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15"/>
              </a:lnSpc>
            </a:pPr>
            <a:r>
              <a:rPr lang="en-US" sz="8582">
                <a:solidFill>
                  <a:srgbClr val="FFFFFF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Areas of Engagement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1494313"/>
            <a:ext cx="15150220" cy="1305500"/>
            <a:chOff x="0" y="0"/>
            <a:chExt cx="20200293" cy="1740667"/>
          </a:xfrm>
        </p:grpSpPr>
        <p:sp>
          <p:nvSpPr>
            <p:cNvPr id="8" name="Freeform 8"/>
            <p:cNvSpPr/>
            <p:nvPr/>
          </p:nvSpPr>
          <p:spPr>
            <a:xfrm rot="-10800000">
              <a:off x="0" y="386272"/>
              <a:ext cx="5093703" cy="968123"/>
            </a:xfrm>
            <a:custGeom>
              <a:avLst/>
              <a:gdLst/>
              <a:ahLst/>
              <a:cxnLst/>
              <a:rect l="l" t="t" r="r" b="b"/>
              <a:pathLst>
                <a:path w="5093703" h="968123">
                  <a:moveTo>
                    <a:pt x="0" y="0"/>
                  </a:moveTo>
                  <a:lnTo>
                    <a:pt x="5093703" y="0"/>
                  </a:lnTo>
                  <a:lnTo>
                    <a:pt x="5093703" y="968123"/>
                  </a:lnTo>
                  <a:lnTo>
                    <a:pt x="0" y="9681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52803" b="-15280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0800000">
              <a:off x="5093703" y="0"/>
              <a:ext cx="5093703" cy="1740667"/>
            </a:xfrm>
            <a:custGeom>
              <a:avLst/>
              <a:gdLst/>
              <a:ahLst/>
              <a:cxnLst/>
              <a:rect l="l" t="t" r="r" b="b"/>
              <a:pathLst>
                <a:path w="5093703" h="1740667">
                  <a:moveTo>
                    <a:pt x="0" y="0"/>
                  </a:moveTo>
                  <a:lnTo>
                    <a:pt x="5093704" y="0"/>
                  </a:lnTo>
                  <a:lnTo>
                    <a:pt x="5093704" y="1740667"/>
                  </a:lnTo>
                  <a:lnTo>
                    <a:pt x="0" y="1740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2795" b="-6279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0800000">
              <a:off x="10235396" y="0"/>
              <a:ext cx="5093703" cy="1740667"/>
            </a:xfrm>
            <a:custGeom>
              <a:avLst/>
              <a:gdLst/>
              <a:ahLst/>
              <a:cxnLst/>
              <a:rect l="l" t="t" r="r" b="b"/>
              <a:pathLst>
                <a:path w="5093703" h="1740667">
                  <a:moveTo>
                    <a:pt x="0" y="0"/>
                  </a:moveTo>
                  <a:lnTo>
                    <a:pt x="5093704" y="0"/>
                  </a:lnTo>
                  <a:lnTo>
                    <a:pt x="5093704" y="1740667"/>
                  </a:lnTo>
                  <a:lnTo>
                    <a:pt x="0" y="1740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2795" b="-6279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0800000">
              <a:off x="15106590" y="0"/>
              <a:ext cx="5093703" cy="1740667"/>
            </a:xfrm>
            <a:custGeom>
              <a:avLst/>
              <a:gdLst/>
              <a:ahLst/>
              <a:cxnLst/>
              <a:rect l="l" t="t" r="r" b="b"/>
              <a:pathLst>
                <a:path w="5093703" h="1740667">
                  <a:moveTo>
                    <a:pt x="0" y="0"/>
                  </a:moveTo>
                  <a:lnTo>
                    <a:pt x="5093703" y="0"/>
                  </a:lnTo>
                  <a:lnTo>
                    <a:pt x="5093703" y="1740667"/>
                  </a:lnTo>
                  <a:lnTo>
                    <a:pt x="0" y="1740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2795" b="-6279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>
            <a:off x="432061" y="3233296"/>
            <a:ext cx="4134341" cy="2956680"/>
          </a:xfrm>
          <a:custGeom>
            <a:avLst/>
            <a:gdLst/>
            <a:ahLst/>
            <a:cxnLst/>
            <a:rect l="l" t="t" r="r" b="b"/>
            <a:pathLst>
              <a:path w="4134341" h="2956680">
                <a:moveTo>
                  <a:pt x="0" y="0"/>
                </a:moveTo>
                <a:lnTo>
                  <a:pt x="4134341" y="0"/>
                </a:lnTo>
                <a:lnTo>
                  <a:pt x="4134341" y="2956680"/>
                </a:lnTo>
                <a:lnTo>
                  <a:pt x="0" y="29566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814200" y="4188814"/>
            <a:ext cx="3370064" cy="841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6"/>
              </a:lnSpc>
              <a:spcBef>
                <a:spcPct val="0"/>
              </a:spcBef>
            </a:pPr>
            <a:r>
              <a:rPr lang="en-US" sz="43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Research</a:t>
            </a:r>
          </a:p>
        </p:txBody>
      </p:sp>
      <p:sp>
        <p:nvSpPr>
          <p:cNvPr id="14" name="Freeform 14"/>
          <p:cNvSpPr/>
          <p:nvPr/>
        </p:nvSpPr>
        <p:spPr>
          <a:xfrm>
            <a:off x="7014327" y="3178387"/>
            <a:ext cx="4259346" cy="3046078"/>
          </a:xfrm>
          <a:custGeom>
            <a:avLst/>
            <a:gdLst/>
            <a:ahLst/>
            <a:cxnLst/>
            <a:rect l="l" t="t" r="r" b="b"/>
            <a:pathLst>
              <a:path w="4259346" h="3046078">
                <a:moveTo>
                  <a:pt x="0" y="0"/>
                </a:moveTo>
                <a:lnTo>
                  <a:pt x="4259346" y="0"/>
                </a:lnTo>
                <a:lnTo>
                  <a:pt x="4259346" y="3046077"/>
                </a:lnTo>
                <a:lnTo>
                  <a:pt x="0" y="30460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7222024" y="3920374"/>
            <a:ext cx="3686770" cy="1558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6"/>
              </a:lnSpc>
            </a:pPr>
            <a:r>
              <a:rPr lang="en-US" sz="42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Community</a:t>
            </a:r>
          </a:p>
          <a:p>
            <a:pPr algn="ctr">
              <a:lnSpc>
                <a:spcPts val="5996"/>
              </a:lnSpc>
              <a:spcBef>
                <a:spcPct val="0"/>
              </a:spcBef>
            </a:pPr>
            <a:r>
              <a:rPr lang="en-US" sz="42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outreach</a:t>
            </a:r>
          </a:p>
        </p:txBody>
      </p:sp>
      <p:sp>
        <p:nvSpPr>
          <p:cNvPr id="16" name="Freeform 16"/>
          <p:cNvSpPr/>
          <p:nvPr/>
        </p:nvSpPr>
        <p:spPr>
          <a:xfrm>
            <a:off x="13641225" y="3178387"/>
            <a:ext cx="4287899" cy="3066498"/>
          </a:xfrm>
          <a:custGeom>
            <a:avLst/>
            <a:gdLst/>
            <a:ahLst/>
            <a:cxnLst/>
            <a:rect l="l" t="t" r="r" b="b"/>
            <a:pathLst>
              <a:path w="4287899" h="3066498">
                <a:moveTo>
                  <a:pt x="0" y="0"/>
                </a:moveTo>
                <a:lnTo>
                  <a:pt x="4287900" y="0"/>
                </a:lnTo>
                <a:lnTo>
                  <a:pt x="4287900" y="3066497"/>
                </a:lnTo>
                <a:lnTo>
                  <a:pt x="0" y="30664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3354703" y="4231359"/>
            <a:ext cx="4860944" cy="798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6"/>
              </a:lnSpc>
              <a:spcBef>
                <a:spcPct val="0"/>
              </a:spcBef>
            </a:pPr>
            <a:r>
              <a:rPr lang="en-US" sz="4182">
                <a:solidFill>
                  <a:srgbClr val="FFFFFF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Education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434" y="7068163"/>
            <a:ext cx="4981596" cy="1166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V-Foundation</a:t>
            </a:r>
          </a:p>
          <a:p>
            <a:pPr algn="ctr">
              <a:lnSpc>
                <a:spcPts val="4456"/>
              </a:lnSpc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(Years 1-4)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777868" y="6746752"/>
            <a:ext cx="8128600" cy="2290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Tribal and community powwows/festivals  </a:t>
            </a:r>
          </a:p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Native-led health fairs</a:t>
            </a:r>
          </a:p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Native-led conferences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822849" y="6746752"/>
            <a:ext cx="5106275" cy="2852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Lecture series  </a:t>
            </a:r>
          </a:p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Presentations  </a:t>
            </a:r>
          </a:p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Talking Circles  </a:t>
            </a:r>
          </a:p>
          <a:p>
            <a:pPr marL="687206" lvl="1" indent="-343603" algn="ctr">
              <a:lnSpc>
                <a:spcPts val="4456"/>
              </a:lnSpc>
              <a:buFont typeface="Arial"/>
              <a:buChar char="•"/>
            </a:pPr>
            <a:r>
              <a:rPr lang="en-US" sz="3182">
                <a:solidFill>
                  <a:srgbClr val="000000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Community Advisory Board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3728" y="-48737"/>
            <a:ext cx="20871288" cy="2575446"/>
            <a:chOff x="0" y="0"/>
            <a:chExt cx="5496965" cy="6783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6965" cy="678307"/>
            </a:xfrm>
            <a:custGeom>
              <a:avLst/>
              <a:gdLst/>
              <a:ahLst/>
              <a:cxnLst/>
              <a:rect l="l" t="t" r="r" b="b"/>
              <a:pathLst>
                <a:path w="5496965" h="678307">
                  <a:moveTo>
                    <a:pt x="0" y="0"/>
                  </a:moveTo>
                  <a:lnTo>
                    <a:pt x="5496965" y="0"/>
                  </a:lnTo>
                  <a:lnTo>
                    <a:pt x="5496965" y="678307"/>
                  </a:lnTo>
                  <a:lnTo>
                    <a:pt x="0" y="678307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5496965" cy="7545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23340" y="-448323"/>
            <a:ext cx="2864660" cy="3708298"/>
          </a:xfrm>
          <a:custGeom>
            <a:avLst/>
            <a:gdLst/>
            <a:ahLst/>
            <a:cxnLst/>
            <a:rect l="l" t="t" r="r" b="b"/>
            <a:pathLst>
              <a:path w="2864660" h="3708298">
                <a:moveTo>
                  <a:pt x="0" y="0"/>
                </a:moveTo>
                <a:lnTo>
                  <a:pt x="2864660" y="0"/>
                </a:lnTo>
                <a:lnTo>
                  <a:pt x="2864660" y="3708298"/>
                </a:lnTo>
                <a:lnTo>
                  <a:pt x="0" y="3708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56882" y="317501"/>
            <a:ext cx="17259300" cy="1807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75"/>
              </a:lnSpc>
            </a:pPr>
            <a:r>
              <a:rPr lang="en-US" sz="9482">
                <a:solidFill>
                  <a:srgbClr val="FFFFFF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Impact in numbers</a:t>
            </a:r>
          </a:p>
        </p:txBody>
      </p:sp>
      <p:sp>
        <p:nvSpPr>
          <p:cNvPr id="7" name="Freeform 7"/>
          <p:cNvSpPr/>
          <p:nvPr/>
        </p:nvSpPr>
        <p:spPr>
          <a:xfrm rot="-10800000">
            <a:off x="0" y="1919886"/>
            <a:ext cx="3820278" cy="447374"/>
          </a:xfrm>
          <a:custGeom>
            <a:avLst/>
            <a:gdLst/>
            <a:ahLst/>
            <a:cxnLst/>
            <a:rect l="l" t="t" r="r" b="b"/>
            <a:pathLst>
              <a:path w="3820278" h="447374">
                <a:moveTo>
                  <a:pt x="0" y="0"/>
                </a:moveTo>
                <a:lnTo>
                  <a:pt x="3820278" y="0"/>
                </a:lnTo>
                <a:lnTo>
                  <a:pt x="3820278" y="447374"/>
                </a:lnTo>
                <a:lnTo>
                  <a:pt x="0" y="4473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79152" b="-2791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10800000">
            <a:off x="3820278" y="1731862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7" y="0"/>
                </a:lnTo>
                <a:lnTo>
                  <a:pt x="3820277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800000">
            <a:off x="7640555" y="1722337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8" y="0"/>
                </a:lnTo>
                <a:lnTo>
                  <a:pt x="3820278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10800000">
            <a:off x="11434717" y="1722337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8" y="0"/>
                </a:lnTo>
                <a:lnTo>
                  <a:pt x="3820278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1028700" y="3981842"/>
            <a:ext cx="16676815" cy="5663895"/>
            <a:chOff x="0" y="0"/>
            <a:chExt cx="22235753" cy="755186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731245" cy="7371628"/>
            </a:xfrm>
            <a:custGeom>
              <a:avLst/>
              <a:gdLst/>
              <a:ahLst/>
              <a:cxnLst/>
              <a:rect l="l" t="t" r="r" b="b"/>
              <a:pathLst>
                <a:path w="4731245" h="7371628">
                  <a:moveTo>
                    <a:pt x="0" y="0"/>
                  </a:moveTo>
                  <a:lnTo>
                    <a:pt x="4731245" y="0"/>
                  </a:lnTo>
                  <a:lnTo>
                    <a:pt x="4731245" y="7371628"/>
                  </a:lnTo>
                  <a:lnTo>
                    <a:pt x="0" y="7371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8413615" y="0"/>
              <a:ext cx="4731245" cy="7371628"/>
            </a:xfrm>
            <a:custGeom>
              <a:avLst/>
              <a:gdLst/>
              <a:ahLst/>
              <a:cxnLst/>
              <a:rect l="l" t="t" r="r" b="b"/>
              <a:pathLst>
                <a:path w="4731245" h="7371628">
                  <a:moveTo>
                    <a:pt x="0" y="0"/>
                  </a:moveTo>
                  <a:lnTo>
                    <a:pt x="4731245" y="0"/>
                  </a:lnTo>
                  <a:lnTo>
                    <a:pt x="4731245" y="7371628"/>
                  </a:lnTo>
                  <a:lnTo>
                    <a:pt x="0" y="7371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6739034" y="180232"/>
              <a:ext cx="4731245" cy="7371628"/>
            </a:xfrm>
            <a:custGeom>
              <a:avLst/>
              <a:gdLst/>
              <a:ahLst/>
              <a:cxnLst/>
              <a:rect l="l" t="t" r="r" b="b"/>
              <a:pathLst>
                <a:path w="4731245" h="7371628">
                  <a:moveTo>
                    <a:pt x="0" y="0"/>
                  </a:moveTo>
                  <a:lnTo>
                    <a:pt x="4731245" y="0"/>
                  </a:lnTo>
                  <a:lnTo>
                    <a:pt x="4731245" y="7371628"/>
                  </a:lnTo>
                  <a:lnTo>
                    <a:pt x="0" y="7371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175252" y="4369443"/>
              <a:ext cx="2365623" cy="2382953"/>
            </a:xfrm>
            <a:custGeom>
              <a:avLst/>
              <a:gdLst/>
              <a:ahLst/>
              <a:cxnLst/>
              <a:rect l="l" t="t" r="r" b="b"/>
              <a:pathLst>
                <a:path w="2365623" h="2382953">
                  <a:moveTo>
                    <a:pt x="0" y="0"/>
                  </a:moveTo>
                  <a:lnTo>
                    <a:pt x="2365622" y="0"/>
                  </a:lnTo>
                  <a:lnTo>
                    <a:pt x="2365622" y="2382953"/>
                  </a:lnTo>
                  <a:lnTo>
                    <a:pt x="0" y="2382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9101564" y="5141347"/>
              <a:ext cx="3437672" cy="1818841"/>
            </a:xfrm>
            <a:custGeom>
              <a:avLst/>
              <a:gdLst/>
              <a:ahLst/>
              <a:cxnLst/>
              <a:rect l="l" t="t" r="r" b="b"/>
              <a:pathLst>
                <a:path w="3437672" h="1818841">
                  <a:moveTo>
                    <a:pt x="0" y="0"/>
                  </a:moveTo>
                  <a:lnTo>
                    <a:pt x="3437672" y="0"/>
                  </a:lnTo>
                  <a:lnTo>
                    <a:pt x="3437672" y="1818841"/>
                  </a:lnTo>
                  <a:lnTo>
                    <a:pt x="0" y="1818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7504508" y="4549675"/>
              <a:ext cx="3376690" cy="3002185"/>
            </a:xfrm>
            <a:custGeom>
              <a:avLst/>
              <a:gdLst/>
              <a:ahLst/>
              <a:cxnLst/>
              <a:rect l="l" t="t" r="r" b="b"/>
              <a:pathLst>
                <a:path w="3376690" h="3002185">
                  <a:moveTo>
                    <a:pt x="0" y="0"/>
                  </a:moveTo>
                  <a:lnTo>
                    <a:pt x="3376691" y="0"/>
                  </a:lnTo>
                  <a:lnTo>
                    <a:pt x="3376691" y="3002185"/>
                  </a:lnTo>
                  <a:lnTo>
                    <a:pt x="0" y="30021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74886" y="618564"/>
              <a:ext cx="4731245" cy="42064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275"/>
                </a:lnSpc>
              </a:pPr>
              <a:r>
                <a:rPr lang="en-US" sz="9482">
                  <a:solidFill>
                    <a:srgbClr val="FFFFFF"/>
                  </a:solidFill>
                  <a:latin typeface="Copperplate Gothic 32 AB"/>
                  <a:ea typeface="Copperplate Gothic 32 AB"/>
                  <a:cs typeface="Copperplate Gothic 32 AB"/>
                  <a:sym typeface="Copperplate Gothic 32 AB"/>
                </a:rPr>
                <a:t> 51</a:t>
              </a:r>
            </a:p>
            <a:p>
              <a:pPr algn="l">
                <a:lnSpc>
                  <a:spcPts val="11175"/>
                </a:lnSpc>
              </a:pPr>
              <a:endParaRPr lang="en-US" sz="9482">
                <a:solidFill>
                  <a:srgbClr val="FFFFFF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68941" y="2765561"/>
              <a:ext cx="4731245" cy="1243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56"/>
                </a:lnSpc>
              </a:pPr>
              <a:r>
                <a:rPr lang="en-US" sz="5182">
                  <a:solidFill>
                    <a:srgbClr val="FFFFFF"/>
                  </a:solidFill>
                  <a:latin typeface="Copperplate Gothic 32 AB"/>
                  <a:ea typeface="Copperplate Gothic 32 AB"/>
                  <a:cs typeface="Copperplate Gothic 32 AB"/>
                  <a:sym typeface="Copperplate Gothic 32 AB"/>
                </a:rPr>
                <a:t>Events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604189" y="537247"/>
              <a:ext cx="4272392" cy="1615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358"/>
                </a:lnSpc>
              </a:pPr>
              <a:r>
                <a:rPr lang="en-US" sz="6684">
                  <a:solidFill>
                    <a:srgbClr val="FFFFFF"/>
                  </a:solidFill>
                  <a:latin typeface="Copperplate Gothic 32 AB"/>
                  <a:ea typeface="Copperplate Gothic 32 AB"/>
                  <a:cs typeface="Copperplate Gothic 32 AB"/>
                  <a:sym typeface="Copperplate Gothic 32 AB"/>
                </a:rPr>
                <a:t>6500+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604189" y="2273497"/>
              <a:ext cx="4432421" cy="26817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96"/>
                </a:lnSpc>
              </a:pPr>
              <a:r>
                <a:rPr lang="en-US" sz="3782">
                  <a:solidFill>
                    <a:srgbClr val="FFFFFF"/>
                  </a:solidFill>
                  <a:latin typeface="Copperplate Gothic 32 AB"/>
                  <a:ea typeface="Copperplate Gothic 32 AB"/>
                  <a:cs typeface="Copperplate Gothic 32 AB"/>
                  <a:sym typeface="Copperplate Gothic 32 AB"/>
                </a:rPr>
                <a:t>Community Members reached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504508" y="614029"/>
              <a:ext cx="4731245" cy="22887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275"/>
                </a:lnSpc>
              </a:pPr>
              <a:r>
                <a:rPr lang="en-US" sz="9482">
                  <a:solidFill>
                    <a:srgbClr val="FFFFFF"/>
                  </a:solidFill>
                  <a:latin typeface="Copperplate Gothic 32 AB"/>
                  <a:ea typeface="Copperplate Gothic 32 AB"/>
                  <a:cs typeface="Copperplate Gothic 32 AB"/>
                  <a:sym typeface="Copperplate Gothic 32 AB"/>
                </a:rPr>
                <a:t>14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7002200" y="2851730"/>
              <a:ext cx="4731245" cy="10201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996"/>
                </a:lnSpc>
              </a:pPr>
              <a:r>
                <a:rPr lang="en-US" sz="4282">
                  <a:solidFill>
                    <a:srgbClr val="FFFFFF"/>
                  </a:solidFill>
                  <a:latin typeface="Copperplate Gothic 32 AB"/>
                  <a:ea typeface="Copperplate Gothic 32 AB"/>
                  <a:cs typeface="Copperplate Gothic 32 AB"/>
                  <a:sym typeface="Copperplate Gothic 32 AB"/>
                </a:rPr>
                <a:t>Webinars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8700" y="3016185"/>
            <a:ext cx="12404973" cy="739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899" b="1">
                <a:solidFill>
                  <a:srgbClr val="91140D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Since spring of 2021, the SAICEP team has engaged in: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3728" y="-48737"/>
            <a:ext cx="20871288" cy="3086100"/>
            <a:chOff x="0" y="0"/>
            <a:chExt cx="549696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6965" cy="812800"/>
            </a:xfrm>
            <a:custGeom>
              <a:avLst/>
              <a:gdLst/>
              <a:ahLst/>
              <a:cxnLst/>
              <a:rect l="l" t="t" r="r" b="b"/>
              <a:pathLst>
                <a:path w="5496965" h="812800">
                  <a:moveTo>
                    <a:pt x="0" y="0"/>
                  </a:moveTo>
                  <a:lnTo>
                    <a:pt x="5496965" y="0"/>
                  </a:lnTo>
                  <a:lnTo>
                    <a:pt x="54969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5496965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23340" y="-448323"/>
            <a:ext cx="2864660" cy="3708298"/>
          </a:xfrm>
          <a:custGeom>
            <a:avLst/>
            <a:gdLst/>
            <a:ahLst/>
            <a:cxnLst/>
            <a:rect l="l" t="t" r="r" b="b"/>
            <a:pathLst>
              <a:path w="2864660" h="3708298">
                <a:moveTo>
                  <a:pt x="0" y="0"/>
                </a:moveTo>
                <a:lnTo>
                  <a:pt x="2864660" y="0"/>
                </a:lnTo>
                <a:lnTo>
                  <a:pt x="2864660" y="3708298"/>
                </a:lnTo>
                <a:lnTo>
                  <a:pt x="0" y="3708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0800000">
            <a:off x="0" y="1919886"/>
            <a:ext cx="3820278" cy="447374"/>
          </a:xfrm>
          <a:custGeom>
            <a:avLst/>
            <a:gdLst/>
            <a:ahLst/>
            <a:cxnLst/>
            <a:rect l="l" t="t" r="r" b="b"/>
            <a:pathLst>
              <a:path w="3820278" h="447374">
                <a:moveTo>
                  <a:pt x="0" y="0"/>
                </a:moveTo>
                <a:lnTo>
                  <a:pt x="3820278" y="0"/>
                </a:lnTo>
                <a:lnTo>
                  <a:pt x="3820278" y="447374"/>
                </a:lnTo>
                <a:lnTo>
                  <a:pt x="0" y="4473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79152" b="-2791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0800000">
            <a:off x="3820278" y="1731862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7" y="0"/>
                </a:lnTo>
                <a:lnTo>
                  <a:pt x="3820277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10800000">
            <a:off x="7640555" y="1722337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8" y="0"/>
                </a:lnTo>
                <a:lnTo>
                  <a:pt x="3820278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800000">
            <a:off x="11434717" y="1722337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8" y="0"/>
                </a:lnTo>
                <a:lnTo>
                  <a:pt x="3820278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7040292" y="5658201"/>
            <a:ext cx="4207417" cy="420741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807408" y="5372855"/>
            <a:ext cx="4492763" cy="449276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9634" y="0"/>
                  </a:moveTo>
                  <a:lnTo>
                    <a:pt x="773166" y="0"/>
                  </a:lnTo>
                  <a:cubicBezTo>
                    <a:pt x="795055" y="0"/>
                    <a:pt x="812800" y="17745"/>
                    <a:pt x="812800" y="39634"/>
                  </a:cubicBezTo>
                  <a:lnTo>
                    <a:pt x="812800" y="773166"/>
                  </a:lnTo>
                  <a:cubicBezTo>
                    <a:pt x="812800" y="795055"/>
                    <a:pt x="795055" y="812800"/>
                    <a:pt x="773166" y="812800"/>
                  </a:cubicBezTo>
                  <a:lnTo>
                    <a:pt x="39634" y="812800"/>
                  </a:lnTo>
                  <a:cubicBezTo>
                    <a:pt x="17745" y="812800"/>
                    <a:pt x="0" y="795055"/>
                    <a:pt x="0" y="773166"/>
                  </a:cubicBezTo>
                  <a:lnTo>
                    <a:pt x="0" y="39634"/>
                  </a:lnTo>
                  <a:cubicBezTo>
                    <a:pt x="0" y="17745"/>
                    <a:pt x="17745" y="0"/>
                    <a:pt x="39634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01442" y="5328587"/>
            <a:ext cx="4476750" cy="4866645"/>
            <a:chOff x="0" y="0"/>
            <a:chExt cx="733084" cy="79693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33084" cy="796931"/>
            </a:xfrm>
            <a:custGeom>
              <a:avLst/>
              <a:gdLst/>
              <a:ahLst/>
              <a:cxnLst/>
              <a:rect l="l" t="t" r="r" b="b"/>
              <a:pathLst>
                <a:path w="733084" h="796931">
                  <a:moveTo>
                    <a:pt x="39775" y="0"/>
                  </a:moveTo>
                  <a:lnTo>
                    <a:pt x="693309" y="0"/>
                  </a:lnTo>
                  <a:cubicBezTo>
                    <a:pt x="703858" y="0"/>
                    <a:pt x="713975" y="4191"/>
                    <a:pt x="721434" y="11650"/>
                  </a:cubicBezTo>
                  <a:cubicBezTo>
                    <a:pt x="728893" y="19109"/>
                    <a:pt x="733084" y="29226"/>
                    <a:pt x="733084" y="39775"/>
                  </a:cubicBezTo>
                  <a:lnTo>
                    <a:pt x="733084" y="757155"/>
                  </a:lnTo>
                  <a:cubicBezTo>
                    <a:pt x="733084" y="767704"/>
                    <a:pt x="728893" y="777821"/>
                    <a:pt x="721434" y="785281"/>
                  </a:cubicBezTo>
                  <a:cubicBezTo>
                    <a:pt x="713975" y="792740"/>
                    <a:pt x="703858" y="796931"/>
                    <a:pt x="693309" y="796931"/>
                  </a:cubicBezTo>
                  <a:lnTo>
                    <a:pt x="39775" y="796931"/>
                  </a:lnTo>
                  <a:cubicBezTo>
                    <a:pt x="29226" y="796931"/>
                    <a:pt x="19109" y="792740"/>
                    <a:pt x="11650" y="785281"/>
                  </a:cubicBezTo>
                  <a:cubicBezTo>
                    <a:pt x="4191" y="777821"/>
                    <a:pt x="0" y="767704"/>
                    <a:pt x="0" y="757155"/>
                  </a:cubicBezTo>
                  <a:lnTo>
                    <a:pt x="0" y="39775"/>
                  </a:lnTo>
                  <a:cubicBezTo>
                    <a:pt x="0" y="29226"/>
                    <a:pt x="4191" y="19109"/>
                    <a:pt x="11650" y="11650"/>
                  </a:cubicBezTo>
                  <a:cubicBezTo>
                    <a:pt x="19109" y="4191"/>
                    <a:pt x="29226" y="0"/>
                    <a:pt x="39775" y="0"/>
                  </a:cubicBezTo>
                  <a:close/>
                </a:path>
              </a:pathLst>
            </a:custGeom>
            <a:blipFill>
              <a:blip r:embed="rId6"/>
              <a:stretch>
                <a:fillRect l="-4354" r="-435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33242" y="3221875"/>
            <a:ext cx="17446552" cy="1969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8276" lvl="1" indent="-394138" algn="l">
              <a:lnSpc>
                <a:spcPts val="5111"/>
              </a:lnSpc>
              <a:buFont typeface="Arial"/>
              <a:buChar char="•"/>
            </a:pPr>
            <a:r>
              <a:rPr lang="en-US" sz="3651">
                <a:solidFill>
                  <a:srgbClr val="91140D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White ribbon project: non-profit organization dedicated to raising awareness about lung cancer </a:t>
            </a:r>
          </a:p>
          <a:p>
            <a:pPr marL="788276" lvl="1" indent="-394138" algn="l">
              <a:lnSpc>
                <a:spcPts val="5111"/>
              </a:lnSpc>
              <a:buFont typeface="Arial"/>
              <a:buChar char="•"/>
            </a:pPr>
            <a:r>
              <a:rPr lang="en-US" sz="3651">
                <a:solidFill>
                  <a:srgbClr val="91140D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Collaborated with SAICEP to understand tobacco use among AIs in NC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2179" y="431801"/>
            <a:ext cx="16344190" cy="119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1"/>
              </a:lnSpc>
            </a:pPr>
            <a:r>
              <a:rPr lang="en-US" sz="6222">
                <a:solidFill>
                  <a:srgbClr val="FFFFFF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SAICEP &amp; White Ribbon Project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descr="Tobacco as a cancer risk in Native Communities">
            <a:hlinkClick r:id="" action="ppaction://media"/>
            <a:extLst>
              <a:ext uri="{FF2B5EF4-FFF2-40B4-BE49-F238E27FC236}">
                <a16:creationId xmlns:a16="http://schemas.microsoft.com/office/drawing/2014/main" id="{4462D668-24F6-169E-DAD3-068D661D90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3400" y="419100"/>
            <a:ext cx="17221200" cy="9729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A138C-8832-0B66-2B68-C2E939A9E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126E312-5BCA-0E98-FA27-D68CBE2CD398}"/>
              </a:ext>
            </a:extLst>
          </p:cNvPr>
          <p:cNvGrpSpPr/>
          <p:nvPr/>
        </p:nvGrpSpPr>
        <p:grpSpPr>
          <a:xfrm>
            <a:off x="-203728" y="-48737"/>
            <a:ext cx="20871288" cy="3086100"/>
            <a:chOff x="0" y="0"/>
            <a:chExt cx="5496965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546E4BC-9053-6746-4A9D-6018BCCF9B71}"/>
                </a:ext>
              </a:extLst>
            </p:cNvPr>
            <p:cNvSpPr/>
            <p:nvPr/>
          </p:nvSpPr>
          <p:spPr>
            <a:xfrm>
              <a:off x="0" y="0"/>
              <a:ext cx="5496965" cy="812800"/>
            </a:xfrm>
            <a:custGeom>
              <a:avLst/>
              <a:gdLst/>
              <a:ahLst/>
              <a:cxnLst/>
              <a:rect l="l" t="t" r="r" b="b"/>
              <a:pathLst>
                <a:path w="5496965" h="812800">
                  <a:moveTo>
                    <a:pt x="0" y="0"/>
                  </a:moveTo>
                  <a:lnTo>
                    <a:pt x="5496965" y="0"/>
                  </a:lnTo>
                  <a:lnTo>
                    <a:pt x="54969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81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2F1BDA1-6469-EE22-77A6-96CA82D5E481}"/>
                </a:ext>
              </a:extLst>
            </p:cNvPr>
            <p:cNvSpPr txBox="1"/>
            <p:nvPr/>
          </p:nvSpPr>
          <p:spPr>
            <a:xfrm>
              <a:off x="0" y="-76200"/>
              <a:ext cx="5496965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F8CDD4A9-4DF4-253A-5B9C-153689F5E64A}"/>
              </a:ext>
            </a:extLst>
          </p:cNvPr>
          <p:cNvSpPr/>
          <p:nvPr/>
        </p:nvSpPr>
        <p:spPr>
          <a:xfrm>
            <a:off x="15423340" y="-448323"/>
            <a:ext cx="2864660" cy="3708298"/>
          </a:xfrm>
          <a:custGeom>
            <a:avLst/>
            <a:gdLst/>
            <a:ahLst/>
            <a:cxnLst/>
            <a:rect l="l" t="t" r="r" b="b"/>
            <a:pathLst>
              <a:path w="2864660" h="3708298">
                <a:moveTo>
                  <a:pt x="0" y="0"/>
                </a:moveTo>
                <a:lnTo>
                  <a:pt x="2864660" y="0"/>
                </a:lnTo>
                <a:lnTo>
                  <a:pt x="2864660" y="3708298"/>
                </a:lnTo>
                <a:lnTo>
                  <a:pt x="0" y="3708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9B76560-406C-6866-F25B-4D7A9A7DE18C}"/>
              </a:ext>
            </a:extLst>
          </p:cNvPr>
          <p:cNvSpPr/>
          <p:nvPr/>
        </p:nvSpPr>
        <p:spPr>
          <a:xfrm rot="-10800000">
            <a:off x="0" y="1919886"/>
            <a:ext cx="3820278" cy="447374"/>
          </a:xfrm>
          <a:custGeom>
            <a:avLst/>
            <a:gdLst/>
            <a:ahLst/>
            <a:cxnLst/>
            <a:rect l="l" t="t" r="r" b="b"/>
            <a:pathLst>
              <a:path w="3820278" h="447374">
                <a:moveTo>
                  <a:pt x="0" y="0"/>
                </a:moveTo>
                <a:lnTo>
                  <a:pt x="3820278" y="0"/>
                </a:lnTo>
                <a:lnTo>
                  <a:pt x="3820278" y="447374"/>
                </a:lnTo>
                <a:lnTo>
                  <a:pt x="0" y="4473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79152" b="-2791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964A675-CFC3-D1D6-7955-112E3215A84E}"/>
              </a:ext>
            </a:extLst>
          </p:cNvPr>
          <p:cNvSpPr/>
          <p:nvPr/>
        </p:nvSpPr>
        <p:spPr>
          <a:xfrm rot="-10800000">
            <a:off x="3820278" y="1731862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7" y="0"/>
                </a:lnTo>
                <a:lnTo>
                  <a:pt x="3820277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D0457AD-B4B8-4516-F694-A0E55218802A}"/>
              </a:ext>
            </a:extLst>
          </p:cNvPr>
          <p:cNvSpPr/>
          <p:nvPr/>
        </p:nvSpPr>
        <p:spPr>
          <a:xfrm rot="-10800000">
            <a:off x="7640555" y="1722337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8" y="0"/>
                </a:lnTo>
                <a:lnTo>
                  <a:pt x="3820278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992D8E7-B2FF-6C84-47A1-1AAF56DD8557}"/>
              </a:ext>
            </a:extLst>
          </p:cNvPr>
          <p:cNvSpPr/>
          <p:nvPr/>
        </p:nvSpPr>
        <p:spPr>
          <a:xfrm rot="-10800000">
            <a:off x="11434717" y="1722337"/>
            <a:ext cx="3820278" cy="804371"/>
          </a:xfrm>
          <a:custGeom>
            <a:avLst/>
            <a:gdLst/>
            <a:ahLst/>
            <a:cxnLst/>
            <a:rect l="l" t="t" r="r" b="b"/>
            <a:pathLst>
              <a:path w="3820278" h="804371">
                <a:moveTo>
                  <a:pt x="0" y="0"/>
                </a:moveTo>
                <a:lnTo>
                  <a:pt x="3820278" y="0"/>
                </a:lnTo>
                <a:lnTo>
                  <a:pt x="3820278" y="804371"/>
                </a:lnTo>
                <a:lnTo>
                  <a:pt x="0" y="804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3067" b="-1330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CB0DF5A2-4A8A-BDC1-63B3-CBD5CDB5A17D}"/>
              </a:ext>
            </a:extLst>
          </p:cNvPr>
          <p:cNvSpPr txBox="1"/>
          <p:nvPr/>
        </p:nvSpPr>
        <p:spPr>
          <a:xfrm>
            <a:off x="233242" y="3221875"/>
            <a:ext cx="17446552" cy="7151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 dirty="0">
                <a:solidFill>
                  <a:srgbClr val="91140D"/>
                </a:solidFill>
                <a:latin typeface="ITC Franklin Gothic LT"/>
                <a:sym typeface="ITC Franklin Gothic LT"/>
              </a:rPr>
              <a:t>Joshua Chorman- videograph</a:t>
            </a:r>
            <a:r>
              <a:rPr lang="en-US" sz="3650">
                <a:solidFill>
                  <a:srgbClr val="91140D"/>
                </a:solidFill>
                <a:latin typeface="ITC Franklin Gothic LT"/>
                <a:sym typeface="ITC Franklin Gothic LT"/>
              </a:rPr>
              <a:t>er and editor </a:t>
            </a: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>
                <a:solidFill>
                  <a:srgbClr val="91140D"/>
                </a:solidFill>
                <a:latin typeface="ITC Franklin Gothic LT"/>
              </a:rPr>
              <a:t>Reggie Brewer (Lumbee)</a:t>
            </a: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>
                <a:solidFill>
                  <a:srgbClr val="91140D"/>
                </a:solidFill>
                <a:latin typeface="ITC Franklin Gothic LT"/>
              </a:rPr>
              <a:t>Eddie Moore (Lumbee)</a:t>
            </a: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>
                <a:solidFill>
                  <a:srgbClr val="91140D"/>
                </a:solidFill>
                <a:latin typeface="ITC Franklin Gothic LT"/>
              </a:rPr>
              <a:t>Harlen Chaivs Sr. (Lumbee)</a:t>
            </a:r>
            <a:endParaRPr lang="en-US" sz="3650" dirty="0">
              <a:solidFill>
                <a:srgbClr val="91140D"/>
              </a:solidFill>
              <a:latin typeface="ITC Franklin Gothic LT"/>
            </a:endParaRP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>
                <a:solidFill>
                  <a:srgbClr val="91140D"/>
                </a:solidFill>
                <a:latin typeface="ITC Franklin Gothic LT"/>
              </a:rPr>
              <a:t>Laury Chavis (Lumbee)</a:t>
            </a:r>
            <a:endParaRPr lang="en-US" sz="3650" dirty="0">
              <a:solidFill>
                <a:srgbClr val="91140D"/>
              </a:solidFill>
              <a:latin typeface="ITC Franklin Gothic LT"/>
            </a:endParaRP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>
                <a:solidFill>
                  <a:srgbClr val="91140D"/>
                </a:solidFill>
                <a:latin typeface="ITC Franklin Gothic LT"/>
              </a:rPr>
              <a:t>Rachel Denlinger </a:t>
            </a:r>
            <a:endParaRPr lang="en-US" sz="3650" dirty="0">
              <a:solidFill>
                <a:srgbClr val="91140D"/>
              </a:solidFill>
              <a:latin typeface="ITC Franklin Gothic LT"/>
            </a:endParaRP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>
                <a:solidFill>
                  <a:srgbClr val="91140D"/>
                </a:solidFill>
                <a:latin typeface="ITC Franklin Gothic LT"/>
              </a:rPr>
              <a:t>Pierre Onda (White Ribbon Project)</a:t>
            </a:r>
            <a:endParaRPr lang="en-US" sz="3650" dirty="0">
              <a:solidFill>
                <a:srgbClr val="91140D"/>
              </a:solidFill>
              <a:latin typeface="ITC Franklin Gothic LT"/>
            </a:endParaRP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>
                <a:solidFill>
                  <a:srgbClr val="91140D"/>
                </a:solidFill>
                <a:latin typeface="ITC Franklin Gothic LT"/>
              </a:rPr>
              <a:t>Lung Cancer Initiative </a:t>
            </a:r>
            <a:endParaRPr lang="en-US" sz="3650" dirty="0">
              <a:solidFill>
                <a:srgbClr val="91140D"/>
              </a:solidFill>
              <a:latin typeface="ITC Franklin Gothic LT"/>
            </a:endParaRPr>
          </a:p>
          <a:p>
            <a:pPr marL="394335" lvl="1">
              <a:lnSpc>
                <a:spcPts val="5111"/>
              </a:lnSpc>
            </a:pPr>
            <a:endParaRPr lang="en-US" sz="3650" dirty="0">
              <a:solidFill>
                <a:srgbClr val="91140D"/>
              </a:solidFill>
              <a:latin typeface="ITC Franklin Gothic LT"/>
            </a:endParaRP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r>
              <a:rPr lang="en-US" sz="3650" i="1">
                <a:solidFill>
                  <a:srgbClr val="91140D"/>
                </a:solidFill>
                <a:latin typeface="ITC Franklin Gothic LT"/>
              </a:rPr>
              <a:t>All our ancestors that protecting and cared for us so we can continue </a:t>
            </a:r>
            <a:r>
              <a:rPr lang="en-US" sz="3650" i="1" dirty="0">
                <a:solidFill>
                  <a:srgbClr val="91140D"/>
                </a:solidFill>
                <a:latin typeface="ITC Franklin Gothic LT"/>
              </a:rPr>
              <a:t>their legacy </a:t>
            </a:r>
          </a:p>
          <a:p>
            <a:pPr marL="788035" lvl="1" indent="-393700">
              <a:lnSpc>
                <a:spcPts val="5111"/>
              </a:lnSpc>
              <a:buFont typeface="Arial"/>
              <a:buChar char="•"/>
            </a:pPr>
            <a:endParaRPr lang="en-US" sz="3650" dirty="0">
              <a:solidFill>
                <a:srgbClr val="91140D"/>
              </a:solidFill>
              <a:latin typeface="ITC Franklin Gothic LT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AB65986-74EB-88C4-2D97-F21BF89402DA}"/>
              </a:ext>
            </a:extLst>
          </p:cNvPr>
          <p:cNvSpPr txBox="1"/>
          <p:nvPr/>
        </p:nvSpPr>
        <p:spPr>
          <a:xfrm>
            <a:off x="92179" y="431801"/>
            <a:ext cx="16344190" cy="105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11"/>
              </a:lnSpc>
            </a:pPr>
            <a:r>
              <a:rPr lang="en-US" sz="6200">
                <a:solidFill>
                  <a:srgbClr val="FFFFFF"/>
                </a:solidFill>
                <a:latin typeface="Copperplate Gothic 32 AB"/>
                <a:ea typeface="Copperplate Gothic 32 AB"/>
                <a:cs typeface="Copperplate Gothic 32 AB"/>
                <a:sym typeface="Copperplate Gothic 32 AB"/>
              </a:rPr>
              <a:t>Special Thanks </a:t>
            </a:r>
            <a:endParaRPr lang="en-US" sz="6222">
              <a:solidFill>
                <a:srgbClr val="FFFFFF"/>
              </a:solidFill>
              <a:latin typeface="Copperplate Gothic 32 AB"/>
              <a:ea typeface="Copperplate Gothic 32 AB"/>
              <a:cs typeface="Copperplate Gothic 32 AB"/>
              <a:sym typeface="Copperplate Gothic 32 AB"/>
            </a:endParaRPr>
          </a:p>
        </p:txBody>
      </p:sp>
    </p:spTree>
    <p:extLst>
      <p:ext uri="{BB962C8B-B14F-4D97-AF65-F5344CB8AC3E}">
        <p14:creationId xmlns:p14="http://schemas.microsoft.com/office/powerpoint/2010/main" val="2386592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c03532-ca69-4eca-baa0-f6c5bcd6c094" xsi:nil="true"/>
    <lcf76f155ced4ddcb4097134ff3c332f xmlns="57a8e7ef-4f20-414a-a2d4-5a9bd8d86111">
      <Terms xmlns="http://schemas.microsoft.com/office/infopath/2007/PartnerControls"/>
    </lcf76f155ced4ddcb4097134ff3c332f>
    <SharedWithUsers xmlns="e5c03532-ca69-4eca-baa0-f6c5bcd6c094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80A72F950AB44BBD3F7B6758C7B51D" ma:contentTypeVersion="17" ma:contentTypeDescription="Create a new document." ma:contentTypeScope="" ma:versionID="d198ec29740ad3b7759879040b0301c5">
  <xsd:schema xmlns:xsd="http://www.w3.org/2001/XMLSchema" xmlns:xs="http://www.w3.org/2001/XMLSchema" xmlns:p="http://schemas.microsoft.com/office/2006/metadata/properties" xmlns:ns2="e5c03532-ca69-4eca-baa0-f6c5bcd6c094" xmlns:ns3="57a8e7ef-4f20-414a-a2d4-5a9bd8d86111" targetNamespace="http://schemas.microsoft.com/office/2006/metadata/properties" ma:root="true" ma:fieldsID="b014f0fa0681d9dc73cf2acfbb0a8ce8" ns2:_="" ns3:_="">
    <xsd:import namespace="e5c03532-ca69-4eca-baa0-f6c5bcd6c094"/>
    <xsd:import namespace="57a8e7ef-4f20-414a-a2d4-5a9bd8d8611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c03532-ca69-4eca-baa0-f6c5bcd6c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41b1699-e0fb-4e19-b745-3885a79c004e}" ma:internalName="TaxCatchAll" ma:showField="CatchAllData" ma:web="e5c03532-ca69-4eca-baa0-f6c5bcd6c0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a8e7ef-4f20-414a-a2d4-5a9bd8d861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3fdc6da-32ca-4a2b-983e-32d6a4a8ae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6C4681-AE49-42C6-8C10-79641D67B417}">
  <ds:schemaRefs>
    <ds:schemaRef ds:uri="http://schemas.microsoft.com/office/2006/metadata/properties"/>
    <ds:schemaRef ds:uri="http://schemas.microsoft.com/office/infopath/2007/PartnerControls"/>
    <ds:schemaRef ds:uri="e5c03532-ca69-4eca-baa0-f6c5bcd6c094"/>
    <ds:schemaRef ds:uri="57a8e7ef-4f20-414a-a2d4-5a9bd8d86111"/>
  </ds:schemaRefs>
</ds:datastoreItem>
</file>

<file path=customXml/itemProps2.xml><?xml version="1.0" encoding="utf-8"?>
<ds:datastoreItem xmlns:ds="http://schemas.openxmlformats.org/officeDocument/2006/customXml" ds:itemID="{FA8633AA-8502-49F6-9F82-678885B987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893620-2661-451B-9E87-3468D5252F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c03532-ca69-4eca-baa0-f6c5bcd6c094"/>
    <ds:schemaRef ds:uri="57a8e7ef-4f20-414a-a2d4-5a9bd8d861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145</Words>
  <Application>Microsoft Office PowerPoint</Application>
  <PresentationFormat>Custom</PresentationFormat>
  <Paragraphs>30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Dial, Ryan</cp:lastModifiedBy>
  <cp:revision>49</cp:revision>
  <dcterms:created xsi:type="dcterms:W3CDTF">2006-08-16T00:00:00Z</dcterms:created>
  <dcterms:modified xsi:type="dcterms:W3CDTF">2026-06-22T03:34:30Z</dcterms:modified>
  <dc:identifier>DAHNQThX3jQ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0x010100CF80A72F950AB44BBD3F7B6758C7B51D</vt:lpwstr>
  </property>
  <property fmtid="{D5CDD505-2E9C-101B-9397-08002B2CF9AE}" pid="3" name="Order">
    <vt:r8>248000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